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565208"/>
            <a:ext cx="482250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FCPS - Waste Cost Management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44709" y="43176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Varun Gholap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Neeraj Magdum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51535"/>
            <a:ext cx="8121253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Challenge: Food Waste in School Nutrition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58309" y="1714262"/>
            <a:ext cx="704600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58309" y="2093357"/>
            <a:ext cx="704600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58309" y="2472452"/>
            <a:ext cx="704600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58309" y="2866668"/>
            <a:ext cx="3465671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the Scale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758309" y="3417332"/>
            <a:ext cx="704600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58309" y="3796427"/>
            <a:ext cx="704600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8309" y="4175522"/>
            <a:ext cx="704600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analysis covers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188,856 meal production records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from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187 Fairfax County Public Schools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8309" y="4918472"/>
            <a:ext cx="704600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average leftover rate sits at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DC4C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18.4%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though the median is notably lower at 5%. 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8309" y="5661422"/>
            <a:ext cx="704600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menu planning remains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and static</a:t>
            </a:r>
            <a:endParaRPr lang="en-US" sz="14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1975" y="1748433"/>
            <a:ext cx="3988237" cy="3988237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181975" y="5907286"/>
            <a:ext cx="5697617" cy="886897"/>
          </a:xfrm>
          <a:prstGeom prst="roundRect">
            <a:avLst>
              <a:gd name="adj" fmla="val 25651"/>
            </a:avLst>
          </a:prstGeom>
          <a:solidFill>
            <a:srgbClr val="BEDFF3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542" y="6131719"/>
            <a:ext cx="189548" cy="15156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674656" y="6096714"/>
            <a:ext cx="5053370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FDC4C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~$29K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worth of food discarded across 187 schools — a significant opportunity for adaptive, data-driven menu optimization.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758309" y="7135416"/>
            <a:ext cx="131137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901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794986"/>
            <a:ext cx="6448544" cy="1974652"/>
          </a:xfrm>
          <a:prstGeom prst="roundRect">
            <a:avLst>
              <a:gd name="adj" fmla="val 16458"/>
            </a:avLst>
          </a:prstGeom>
          <a:solidFill>
            <a:srgbClr val="FDC4C4"/>
          </a:solidFill>
          <a:ln w="7620">
            <a:solidFill>
              <a:srgbClr val="E3AAA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2019181"/>
            <a:ext cx="29912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Data-Driven Framework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2505313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meal production, serving, and waste trends across all 187 schools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428" y="1794986"/>
            <a:ext cx="6448663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7623" y="20191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7623" y="2505313"/>
            <a:ext cx="60002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high-waste menu items and their contextual factors including school_name , day of week, meal type, and production cost.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4013359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350901"/>
            <a:ext cx="6448544" cy="3048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8309" y="4520089"/>
            <a:ext cx="38178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 Contextual Bandits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309" y="5006221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LinUCB algorithms to recommend optimal meal combinations based on real-world performance data.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423428" y="4013359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428" y="4350901"/>
            <a:ext cx="6448663" cy="3048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423428" y="45200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423428" y="5006221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recommendations based on school  and waste feedback from each service period.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758309" y="6078617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6394490"/>
            <a:ext cx="13113782" cy="3048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58309" y="65853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Sustainable Planning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758309" y="707147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FCPS sustainability goals to reduce  $29K in waste identified in sample data.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136" y="553283"/>
            <a:ext cx="3441502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LinUCB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04136" y="1297186"/>
            <a:ext cx="645152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704136" y="1636990"/>
            <a:ext cx="206490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LinUCB?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04136" y="2025729"/>
            <a:ext cx="6451521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Upper Confidence Bound (LinUCB)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contextual bandit algorithm designed for adaptive decision-making in uncertain environments.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04136" y="2666286"/>
            <a:ext cx="645152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elegantly balances two critical objectives: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04136" y="3045381"/>
            <a:ext cx="645152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Exploration: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Testing new options to gather learning data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704136" y="3352562"/>
            <a:ext cx="645152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Exploitation: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Selecting options with proven performance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04136" y="3731657"/>
            <a:ext cx="645152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2364" y="1326594"/>
            <a:ext cx="4193381" cy="4193381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04136" y="5814060"/>
            <a:ext cx="13222129" cy="1846421"/>
          </a:xfrm>
          <a:prstGeom prst="roundRect">
            <a:avLst>
              <a:gd name="adj" fmla="val 3962"/>
            </a:avLst>
          </a:prstGeom>
          <a:solidFill>
            <a:srgbClr val="FFFFFF"/>
          </a:solidFill>
          <a:ln w="15240">
            <a:solidFill>
              <a:srgbClr val="C8C7F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88896" y="5814060"/>
            <a:ext cx="60960" cy="1846421"/>
          </a:xfrm>
          <a:prstGeom prst="roundRect">
            <a:avLst>
              <a:gd name="adj" fmla="val 321801"/>
            </a:avLst>
          </a:prstGeom>
          <a:solidFill>
            <a:srgbClr val="C8C7FF"/>
          </a:solidFill>
          <a:ln/>
        </p:spPr>
      </p:sp>
      <p:sp>
        <p:nvSpPr>
          <p:cNvPr id="13" name="Text 10"/>
          <p:cNvSpPr/>
          <p:nvPr/>
        </p:nvSpPr>
        <p:spPr>
          <a:xfrm>
            <a:off x="895826" y="5960031"/>
            <a:ext cx="172069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Core Formula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95826" y="6253520"/>
            <a:ext cx="1288446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 = θᵀx + ε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895826" y="6541056"/>
            <a:ext cx="1288446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expected reward (success, satisfaction, performance)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895826" y="6795849"/>
            <a:ext cx="1288446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feature vector (contextual characteristics)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895826" y="7050643"/>
            <a:ext cx="1288446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θ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model parameters learned over time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895826" y="7305437"/>
            <a:ext cx="1288446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ε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prediction error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704136" y="7807523"/>
            <a:ext cx="13222129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90456"/>
            <a:ext cx="6794659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LinUCB in Action: FCPS Meal Optimization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58309" y="1310045"/>
            <a:ext cx="2964775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58309" y="1891784"/>
            <a:ext cx="6486525" cy="1401128"/>
          </a:xfrm>
          <a:prstGeom prst="roundRect">
            <a:avLst>
              <a:gd name="adj" fmla="val 1507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661" y="2040136"/>
            <a:ext cx="422434" cy="422434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866" y="2156341"/>
            <a:ext cx="190024" cy="1900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6661" y="2603302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Arms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906661" y="2919293"/>
            <a:ext cx="618982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DC4C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unique dish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an "arm" the model can choose.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7385566" y="1891784"/>
            <a:ext cx="6486525" cy="1401128"/>
          </a:xfrm>
          <a:prstGeom prst="roundRect">
            <a:avLst>
              <a:gd name="adj" fmla="val 1507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918" y="2040136"/>
            <a:ext cx="422434" cy="422434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0123" y="2156341"/>
            <a:ext cx="190024" cy="1900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3918" y="2603302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Rounds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7533918" y="2919293"/>
            <a:ext cx="618982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"round" is a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C8C7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day, school, and meal type combination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758309" y="3504128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Context Features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58309" y="3946922"/>
            <a:ext cx="131137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Planned_Total, Served_Total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758309" y="4221361"/>
            <a:ext cx="131137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Production_Cost_Total, Discarded_Cost, Left_Over_Cost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758309" y="4495800"/>
            <a:ext cx="131137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DayOfMonth, Month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758309" y="4770239"/>
            <a:ext cx="131137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One-hot encoded Meal_Type categories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758309" y="5153858"/>
            <a:ext cx="131137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continuously tracks diagnostic metrics including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reward, regret, uncertainty, θ-change (Δθ)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exploration ratio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monitor its balance of exploration versus exploitation.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758309" y="5590342"/>
            <a:ext cx="488203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Building the X Matrix: Example Round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758309" y="6172081"/>
            <a:ext cx="131137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 a round: Breakfast at "GWU" on October 22, 2025, where only "Apple" and "Banana" were served.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758309" y="6555700"/>
            <a:ext cx="131137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Available dishes: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"Apple" and "Banana" feature vectors (e.g., [100, 80, 1]) are included.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758309" y="6830139"/>
            <a:ext cx="131137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Unavailable dishes: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dishes like "Chicken" or "Salad" not served in this round, zero-vector placeholders ([0, 0, 0]) are created.</a:t>
            </a:r>
            <a:endParaRPr lang="en-US" sz="1100" dirty="0"/>
          </a:p>
        </p:txBody>
      </p:sp>
      <p:sp>
        <p:nvSpPr>
          <p:cNvPr id="24" name="Text 18"/>
          <p:cNvSpPr/>
          <p:nvPr/>
        </p:nvSpPr>
        <p:spPr>
          <a:xfrm>
            <a:off x="758309" y="7213759"/>
            <a:ext cx="131137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approach ensures consistent matrix dimensionality across all rounds, clearly indicating which arms were available for selection in each context.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97719"/>
            <a:ext cx="91747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LinUCB Decision Flow: Step-by-Step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943695"/>
            <a:ext cx="30480" cy="5488186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4" name="Shape 2"/>
          <p:cNvSpPr/>
          <p:nvPr/>
        </p:nvSpPr>
        <p:spPr>
          <a:xfrm>
            <a:off x="6451997" y="2172176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5" name="Shape 3"/>
          <p:cNvSpPr/>
          <p:nvPr/>
        </p:nvSpPr>
        <p:spPr>
          <a:xfrm>
            <a:off x="7071479" y="194369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4167" y="197364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81256" y="20181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09" y="2504242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(identity matrix), </a:t>
            </a:r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b=0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each arm (dish).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441" y="3471982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0" name="Shape 8"/>
          <p:cNvSpPr/>
          <p:nvPr/>
        </p:nvSpPr>
        <p:spPr>
          <a:xfrm>
            <a:off x="7071479" y="3243501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4167" y="327344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398431" y="33179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Arm Selection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98431" y="3804047"/>
            <a:ext cx="547366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arm (dish) with the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DC4C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p_i (upper confidence bound)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chosen. This selection balances known performance with exploration of new options.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51997" y="4662249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1479" y="443376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4167" y="446371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381256" y="45081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Reward Computation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8309" y="4994315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Served / Planned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8441" y="5852636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1479" y="562415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4167" y="565410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398431" y="56985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Update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398431" y="6184702"/>
            <a:ext cx="54736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observing the reward, the model parameters are refined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099316"/>
            <a:ext cx="5624989" cy="2030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Performance: Cumulative Reward Over Time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123" y="927259"/>
            <a:ext cx="6637258" cy="4977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93123" y="6136600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893123" y="7019330"/>
            <a:ext cx="69865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4368" y="24650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Findings &amp;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611047"/>
            <a:ext cx="6448544" cy="1141809"/>
          </a:xfrm>
          <a:prstGeom prst="roundRect">
            <a:avLst>
              <a:gd name="adj" fmla="val 28463"/>
            </a:avLst>
          </a:prstGeom>
          <a:solidFill>
            <a:srgbClr val="FDC4C4"/>
          </a:solidFill>
          <a:ln w="7620">
            <a:solidFill>
              <a:srgbClr val="E3AAA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835241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4x Performance Gain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LinUCB achieved 369.57 cumulative reward vs. 90.44 random baseline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423428" y="3611047"/>
            <a:ext cx="6448663" cy="1141809"/>
          </a:xfrm>
          <a:prstGeom prst="roundRect">
            <a:avLst>
              <a:gd name="adj" fmla="val 28463"/>
            </a:avLst>
          </a:prstGeom>
          <a:solidFill>
            <a:srgbClr val="FDC4C4"/>
          </a:solidFill>
          <a:ln w="7620">
            <a:solidFill>
              <a:srgbClr val="E3AAA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47623" y="3835241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Data Handling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Successfully processed 321 unique dishes from messy operational dataset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4969431"/>
            <a:ext cx="13113782" cy="795099"/>
          </a:xfrm>
          <a:prstGeom prst="roundRect">
            <a:avLst>
              <a:gd name="adj" fmla="val 40875"/>
            </a:avLst>
          </a:prstGeom>
          <a:solidFill>
            <a:srgbClr val="FDC4C4"/>
          </a:solidFill>
          <a:ln w="7620">
            <a:solidFill>
              <a:srgbClr val="E3AAA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2504" y="5193625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Rapid Convergence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Model stabilized quickly with sharp uncertainty reduction in early rounds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2025-12-03T00:10:15Z</dcterms:created>
  <dcterms:modified xsi:type="dcterms:W3CDTF">2025-12-03T00:10:15Z</dcterms:modified>
</cp:coreProperties>
</file>